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0" r:id="rId1"/>
  </p:sldMasterIdLst>
  <p:sldIdLst>
    <p:sldId id="256" r:id="rId2"/>
    <p:sldId id="257" r:id="rId3"/>
    <p:sldId id="283" r:id="rId4"/>
    <p:sldId id="284" r:id="rId5"/>
    <p:sldId id="282" r:id="rId6"/>
    <p:sldId id="258" r:id="rId7"/>
    <p:sldId id="265" r:id="rId8"/>
    <p:sldId id="285" r:id="rId9"/>
    <p:sldId id="281" r:id="rId10"/>
    <p:sldId id="279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32BCED-24DF-4FE7-885A-7A275869B5F0}">
          <p14:sldIdLst>
            <p14:sldId id="256"/>
            <p14:sldId id="257"/>
            <p14:sldId id="283"/>
            <p14:sldId id="284"/>
            <p14:sldId id="282"/>
            <p14:sldId id="258"/>
            <p14:sldId id="265"/>
            <p14:sldId id="285"/>
            <p14:sldId id="281"/>
            <p14:sldId id="279"/>
            <p14:sldId id="280"/>
          </p14:sldIdLst>
        </p14:section>
        <p14:section name="Untitled Section" id="{58706EE1-CEAE-45C8-BF74-D2B69880BF3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C0D14-5C18-41F4-BE97-50A388C70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596CAF-9B56-4076-B5BA-77E852FF3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584B0-BC4D-46B8-8FAE-AE6E853C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E432B-F8BE-4752-B22B-E7E4455F0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5E5B5-5FD6-4996-89E2-2B9B90B7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7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B9A-0B12-4526-B69B-583AFB78F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B4C6A8-4217-400C-9ABE-429292251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ECF36-88B0-4053-B675-415707A2F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DA616-8A63-4773-ADD6-E44ABA626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A25AE-9CB2-48F8-83DF-ADF92D62D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5DF636-D35E-4C9C-8214-60B309E222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8E83A-8C03-42CF-B25A-9BAC2D656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5C08C-7F03-493C-B18B-26E804119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2DE2E-AE7E-41AD-9E9C-9885397DD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C6E7C-F43B-40F0-80BC-71CF5A93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12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9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6240E-2C20-4151-96D2-5C51AA234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30532-F52C-4B57-B569-37B96D748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BDCDC-E622-4770-A62C-90B60965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F3F97-A937-4054-AD02-72C62A44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E6FA7-B7F5-40EF-B21D-09E53481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0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0C8EA-8EB4-43B5-93F6-6AC9D4848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5F586-ECBD-4F5D-8D6D-7023503B3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ED364-1717-4D33-BD8F-130B29B7D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AA197-56CD-4C3B-B365-CD5F1E261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0D5BE-0308-4B73-9A49-0F08434BC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8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48488-4A20-4682-B320-5242ABF06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B9D75-1DBA-4AEF-AAFF-989C02A01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9914B-A2C7-4F40-B74C-AB74A678C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7117D-25E2-4215-8028-B7A17990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1C1D6-C410-44DD-B771-CD1248C2C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57A91-D780-41E0-8367-D625A1D80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3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D75DE-10CD-44F5-B76A-672AD5FE3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936ED-283A-409E-AE55-4982E5E4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38096-B1B4-486B-B71B-5C80273EA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88A2BD-3DBE-4BBA-BDE9-FB6C8DE38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4C6989-8D7F-4AF0-9D88-C270A72E01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DBE88-A894-4B47-BB34-48077BEF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62B3A7-8DAF-4D6B-9536-75A440A2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5E9569-429A-48CB-9D57-25189B460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8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125D4-169F-4900-8911-3B7BD4B59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E96375-B177-4788-8A28-BD98DB0A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30898F-AC9D-4D9A-9095-335978FF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30A237-CA07-4339-A1F2-A8CA3F882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7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39FD6D-9D4F-4AAA-9845-3B41384BE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FD66EE-6DA6-406C-9B91-8EA3208D5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8E6CEF-7E68-4BC0-B75A-9063B2C67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7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EF82D-C254-42AB-A2C0-8AA665B67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854E3-1A95-4340-98FC-F9CD4F504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6EC55-47D5-42A0-8464-A7BB26F72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0D3EB-AA9D-421F-B80F-4F24FF291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9BAA2-255A-468A-ABA2-D7B955E98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DA049-422D-4AF1-A3CF-DCD88619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2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356A-49F0-4583-A30A-6C48C7465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9613E0-17E8-49E9-AE3A-BF16D996D9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87E58-A9CF-45B3-B284-B5CC0E667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0343D-6836-4450-8E71-A169306E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444AA-2613-43DB-B031-193A06C5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70042-F486-4FF3-B3CA-540AD903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9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0FA65-04B4-49F4-93A1-65696165A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65CFA-50E1-4800-AF53-6307DCA32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5735F-F3C8-4063-9FBD-FED31D2ED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B9EA7-DE06-4DDD-9413-3FF3968749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04AA4-8FF2-4BEE-BB69-01291776E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0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-seimas.lrs.lt/portal/legalAct/lt/TAD/TAIS.91054?jfwid=-16n8jhab3y" TargetMode="External"/><Relationship Id="rId2" Type="http://schemas.openxmlformats.org/officeDocument/2006/relationships/hyperlink" Target="https://e-seimas.lrs.lt/portal/legalAct/lt/TAD/TAIS.411986?jfwid=-4j5lbi5dm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AD5F-B827-4411-B105-BE59DDEAA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9991" y="832319"/>
            <a:ext cx="8689976" cy="2509213"/>
          </a:xfrm>
        </p:spPr>
        <p:txBody>
          <a:bodyPr>
            <a:normAutofit/>
          </a:bodyPr>
          <a:lstStyle/>
          <a:p>
            <a:r>
              <a:rPr lang="lt-LT" dirty="0"/>
              <a:t>Maitinimo organizavimo bendrieji aspektai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90C30-6174-49FB-A4A9-00F311CB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9991" y="4478770"/>
            <a:ext cx="8689976" cy="1371599"/>
          </a:xfrm>
        </p:spPr>
        <p:txBody>
          <a:bodyPr/>
          <a:lstStyle/>
          <a:p>
            <a:r>
              <a:rPr lang="lt-LT" dirty="0"/>
              <a:t>2023-04-18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064077-62F2-4DE6-8E14-B46B02B6BA64}"/>
              </a:ext>
            </a:extLst>
          </p:cNvPr>
          <p:cNvSpPr txBox="1"/>
          <p:nvPr/>
        </p:nvSpPr>
        <p:spPr>
          <a:xfrm>
            <a:off x="2060675" y="5841015"/>
            <a:ext cx="8451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Parengė: dietistė, visuomenės sveikatos ir maisto saugos specialistė, Eglė Saulevičienė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642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1752B-C996-4152-812E-11002DB82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</a:t>
            </a:r>
            <a:r>
              <a:rPr lang="lt-LT" dirty="0"/>
              <a:t>čiū už Jūsų dėmesį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A0D5142-2224-423C-AC73-7875CE48C7F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360894" y="2121763"/>
            <a:ext cx="9797792" cy="3731581"/>
          </a:xfrm>
        </p:spPr>
      </p:pic>
    </p:spTree>
    <p:extLst>
      <p:ext uri="{BB962C8B-B14F-4D97-AF65-F5344CB8AC3E}">
        <p14:creationId xmlns:p14="http://schemas.microsoft.com/office/powerpoint/2010/main" val="777885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B526F-85F3-4A51-8E33-078DCF891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Gal turite klausimų?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8529D1C-7B8C-4028-8DDB-515BAE70FBC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607187" y="2698812"/>
            <a:ext cx="3552663" cy="3552663"/>
          </a:xfrm>
        </p:spPr>
      </p:pic>
    </p:spTree>
    <p:extLst>
      <p:ext uri="{BB962C8B-B14F-4D97-AF65-F5344CB8AC3E}">
        <p14:creationId xmlns:p14="http://schemas.microsoft.com/office/powerpoint/2010/main" val="153360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2C3A-E266-464E-A9D1-6FBCB438D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93216"/>
            <a:ext cx="10364451" cy="1596177"/>
          </a:xfrm>
        </p:spPr>
        <p:txBody>
          <a:bodyPr/>
          <a:lstStyle/>
          <a:p>
            <a:r>
              <a:rPr lang="lt-LT" dirty="0"/>
              <a:t>Tūrinys: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424B1-1180-49DD-BA46-63962949624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438182"/>
            <a:ext cx="10363826" cy="532660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lt-LT" dirty="0"/>
              <a:t>Maitinimo organizavimo dokumentai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/>
              <a:t>Patiekalų/produktų/igredientų dažnumas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/>
              <a:t>Rekomenduojami ir draudžiami produktai organizuojant vaikų maitinimą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/>
              <a:t>Sveikatai palanki mityba, kas tai?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/>
              <a:t>Kaip apdoroti, kad būtų sveikatai palanku?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>
                <a:latin typeface="Calibri (Body)"/>
              </a:rPr>
              <a:t>Integracinio meniu patiekalų pavyzdžiai</a:t>
            </a:r>
            <a:endParaRPr lang="lt-LT" dirty="0"/>
          </a:p>
          <a:p>
            <a:pPr marL="457200" indent="-457200">
              <a:buFont typeface="+mj-lt"/>
              <a:buAutoNum type="arabicPeriod"/>
            </a:pPr>
            <a:r>
              <a:rPr lang="lt-LT" dirty="0"/>
              <a:t>Naudingiausi skysčiai</a:t>
            </a:r>
          </a:p>
          <a:p>
            <a:pPr marL="457200" indent="-457200">
              <a:buFont typeface="+mj-lt"/>
              <a:buAutoNum type="arabicPeriod"/>
            </a:pPr>
            <a:endParaRPr lang="lt-L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EBE739-F135-802A-6D7D-A03D333DB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6724" y="4154550"/>
            <a:ext cx="30670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22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18C54-B6F6-5DB4-A304-569014BFA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Maitinimo organizavimas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ACC9B-0DDE-30C4-B1D6-BFD6D6C0E43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199" y="1912960"/>
            <a:ext cx="10883303" cy="43528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lt-LT" sz="2000" b="0" i="0" dirty="0">
                <a:effectLst/>
                <a:latin typeface="Calibri (Body)"/>
              </a:rPr>
              <a:t>Vaikų ugdymo įstaigose maitinimas organizuojamas vadovaujantis Vaikų maitinimo organizavimo tvarkos aprašu, patvirtintu Lietuvos Respublikos sveikatos apsaugos ministro 2011 m. lapkričio 11 d. įsakymu Nr. V-964 „Dėl Vaikų maitinimo organizavimo tvarkos aprašo patvirtinimo“.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lt-LT" sz="2000" dirty="0">
              <a:latin typeface="Calibri (Body)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lt-LT" sz="2000" dirty="0">
                <a:latin typeface="Calibri (Body)"/>
              </a:rPr>
              <a:t>Taip pat, nurodomi dveji teisės aktai:</a:t>
            </a:r>
          </a:p>
          <a:p>
            <a:pPr algn="just"/>
            <a:r>
              <a:rPr lang="lt-LT" sz="2000" b="0" i="0" u="sng" dirty="0">
                <a:solidFill>
                  <a:srgbClr val="3579B1"/>
                </a:solidFill>
                <a:effectLst/>
                <a:latin typeface="Calibri (Body)"/>
                <a:hlinkClick r:id="rId2"/>
              </a:rPr>
              <a:t>Lietuvos Respublikos sveikatos apsaugos ministro  2011 m. lapkričio 11 d. įsakymas Nr. V-964 „Dėl maitinimo organizavimo ikimokyklinio ugdymo, bendrojo ugdymo ir vaikų socialinės globos įstaigose tvarkos aprašo patvirtinimo“ (Žr. galiojančią redakciją)</a:t>
            </a:r>
            <a:endParaRPr lang="lt-LT" sz="2000" b="0" i="0" u="sng" dirty="0">
              <a:solidFill>
                <a:srgbClr val="3579B1"/>
              </a:solidFill>
              <a:effectLst/>
              <a:latin typeface="Calibri (Body)"/>
            </a:endParaRPr>
          </a:p>
          <a:p>
            <a:pPr marL="0" indent="0" algn="just">
              <a:buNone/>
            </a:pPr>
            <a:endParaRPr lang="lt-LT" sz="2000" b="0" i="0" dirty="0">
              <a:solidFill>
                <a:srgbClr val="59626A"/>
              </a:solidFill>
              <a:effectLst/>
              <a:latin typeface="Calibri (Body)"/>
            </a:endParaRPr>
          </a:p>
          <a:p>
            <a:pPr algn="just"/>
            <a:r>
              <a:rPr lang="lt-LT" sz="2000" b="0" i="0" u="sng" dirty="0">
                <a:solidFill>
                  <a:srgbClr val="3579B1"/>
                </a:solidFill>
                <a:effectLst/>
                <a:latin typeface="Calibri (Body)"/>
                <a:hlinkClick r:id="rId3"/>
              </a:rPr>
              <a:t>Lietuvos Respublikos sveikatos apsaugos ministro 1999 m. lapkričio 25 d. įsakymas Nr. 510 ,, Dėl Rekomenduojamų paros maistinių medžiagų ir energijos normų tvirtinimo“ (Žr. galiojančią redakciją)</a:t>
            </a:r>
            <a:endParaRPr lang="lt-LT" sz="2000" b="0" i="0" dirty="0">
              <a:solidFill>
                <a:srgbClr val="59626A"/>
              </a:solidFill>
              <a:effectLst/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21839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C5CB8-ECAF-D0B6-54F9-F0177B8AD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Patiekalų/produktų/igredientų dažnumas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83FBD5-D04C-AE21-4EC8-66E4FDAD6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563" y="1845660"/>
            <a:ext cx="4630277" cy="45735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03890D6-E414-05FB-7778-C2BF1E684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360" y="1845660"/>
            <a:ext cx="4704921" cy="11061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73A8765-B5C6-D6BA-F270-BEA14499D3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5360" y="2951855"/>
            <a:ext cx="4704920" cy="329488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B59FAB2-BBEE-9C21-B046-45BD6B970B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63556" y="1767431"/>
            <a:ext cx="640987" cy="447930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244FE0B-8955-406A-BBEE-677EA267AA20}"/>
              </a:ext>
            </a:extLst>
          </p:cNvPr>
          <p:cNvSpPr txBox="1"/>
          <p:nvPr/>
        </p:nvSpPr>
        <p:spPr>
          <a:xfrm>
            <a:off x="3514755" y="1259599"/>
            <a:ext cx="941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6000" dirty="0">
                <a:solidFill>
                  <a:srgbClr val="C00000"/>
                </a:solidFill>
              </a:rPr>
              <a:t>*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36AB43-60CF-8BD9-4CB3-7CB844AE0D90}"/>
              </a:ext>
            </a:extLst>
          </p:cNvPr>
          <p:cNvSpPr txBox="1"/>
          <p:nvPr/>
        </p:nvSpPr>
        <p:spPr>
          <a:xfrm>
            <a:off x="8668703" y="1259599"/>
            <a:ext cx="941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6000" dirty="0">
                <a:solidFill>
                  <a:srgbClr val="C00000"/>
                </a:solidFill>
              </a:rPr>
              <a:t>*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004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B65BD-6515-46FB-3A96-755A80079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lt-LT" dirty="0"/>
              <a:t>Rekomenduojami ir draudžiami produktai organizuojant vaikų maitinimą</a:t>
            </a:r>
            <a:endParaRPr lang="en-US" dirty="0"/>
          </a:p>
        </p:txBody>
      </p:sp>
      <p:pic>
        <p:nvPicPr>
          <p:cNvPr id="14" name="Content Placeholder 8">
            <a:extLst>
              <a:ext uri="{FF2B5EF4-FFF2-40B4-BE49-F238E27FC236}">
                <a16:creationId xmlns:a16="http://schemas.microsoft.com/office/drawing/2014/main" id="{25E73ED4-654E-B1D9-5A3B-F1238623C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806" y="1795044"/>
            <a:ext cx="7257866" cy="499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5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5B5B-8205-49EC-805F-8177EA1F5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Sveikatai palanki mityba tai: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9E5A6-A7D5-4FB1-A675-F3BB3A80001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198416"/>
            <a:ext cx="6805474" cy="3424107"/>
          </a:xfrm>
        </p:spPr>
        <p:txBody>
          <a:bodyPr/>
          <a:lstStyle/>
          <a:p>
            <a:pPr marL="0" indent="0" algn="just">
              <a:buNone/>
            </a:pPr>
            <a:r>
              <a:rPr lang="lt-LT" dirty="0"/>
              <a:t>Mityba, kurioje dominuoja natūralus, šviežias, kuo mažiau termiškai apdorotas maistas, savyje neturintis pridėtinio cukraus, konservantų, sintetinių dažiklių, transriebalų.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D22BF9-F1FB-4B46-8B44-3ECB2FA61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5871" y="3755254"/>
            <a:ext cx="5876020" cy="3102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3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6E379-41F7-4DA5-8B9A-FAE31C7A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Calibri (Body)"/>
              </a:rPr>
              <a:t>Sveiko patiekalo gamyba</a:t>
            </a:r>
            <a:endParaRPr lang="en-US" dirty="0">
              <a:latin typeface="Calibri (Body)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79825-557A-4981-93C5-9DE1A48E686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Vietoje kepimo – virimas, troškinimas, apdorojimas garais.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Kepimo, ypač riebaluose, metu susidaro kancerogeninės medžiagos, transriebalai. Toks maisto ruošimo būdas nerekomenduojamas.</a:t>
            </a:r>
          </a:p>
          <a:p>
            <a:pPr marL="0" indent="0">
              <a:buNone/>
            </a:pPr>
            <a:r>
              <a:rPr lang="lt-LT" dirty="0"/>
              <a:t>Virimas, virimas garuose ar troškinimas yra patys sveikiausi maisto ruošimo būdai. Tokiu būdu išlaikoma spalva, kvapas, sultingumas, vitaminai ir nekeliama žala sveikatai.</a:t>
            </a:r>
            <a:endParaRPr lang="en-US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24981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8AF31-1E54-01DF-C585-9B106E5D2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785"/>
            <a:ext cx="10515600" cy="1325563"/>
          </a:xfrm>
        </p:spPr>
        <p:txBody>
          <a:bodyPr/>
          <a:lstStyle/>
          <a:p>
            <a:r>
              <a:rPr lang="lt-LT" dirty="0">
                <a:latin typeface="Calibri (Body)"/>
              </a:rPr>
              <a:t>Patiekalų pavyzdžiai</a:t>
            </a:r>
            <a:endParaRPr lang="en-US" dirty="0">
              <a:latin typeface="Calibri (Body)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2316BD-4C2F-1C05-E505-03081812576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006771" y="1586898"/>
            <a:ext cx="1521954" cy="500976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E7CA53-4EE2-B9B4-FD4A-7E21BD365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732" y="1521630"/>
            <a:ext cx="1723298" cy="50750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362882-B8D7-21B0-EB0A-13E2C85FFB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8972" y="1521630"/>
            <a:ext cx="1570656" cy="50750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E4DE11-4CC8-9D1F-230B-5B7ADE7294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2402" y="2094029"/>
            <a:ext cx="3226905" cy="355806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C449D0-B0BD-27A3-99E5-5C4C14E48CF4}"/>
              </a:ext>
            </a:extLst>
          </p:cNvPr>
          <p:cNvCxnSpPr/>
          <p:nvPr/>
        </p:nvCxnSpPr>
        <p:spPr>
          <a:xfrm>
            <a:off x="6398972" y="1779705"/>
            <a:ext cx="0" cy="481696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45820D4-A6A6-8E71-0EEF-7F27981C6E50}"/>
              </a:ext>
            </a:extLst>
          </p:cNvPr>
          <p:cNvCxnSpPr/>
          <p:nvPr/>
        </p:nvCxnSpPr>
        <p:spPr>
          <a:xfrm>
            <a:off x="2006770" y="1779705"/>
            <a:ext cx="0" cy="48169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C7D3897-9A8C-D085-6600-1A825F65E685}"/>
              </a:ext>
            </a:extLst>
          </p:cNvPr>
          <p:cNvCxnSpPr/>
          <p:nvPr/>
        </p:nvCxnSpPr>
        <p:spPr>
          <a:xfrm>
            <a:off x="2006770" y="6596665"/>
            <a:ext cx="15219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045C3BF-B16C-1C6C-C9CA-8AC4792BEFEC}"/>
              </a:ext>
            </a:extLst>
          </p:cNvPr>
          <p:cNvCxnSpPr/>
          <p:nvPr/>
        </p:nvCxnSpPr>
        <p:spPr>
          <a:xfrm>
            <a:off x="3528725" y="1779705"/>
            <a:ext cx="0" cy="48169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5F3CD87-90EA-4BDD-BF41-1A87EF9D9D3F}"/>
              </a:ext>
            </a:extLst>
          </p:cNvPr>
          <p:cNvCxnSpPr/>
          <p:nvPr/>
        </p:nvCxnSpPr>
        <p:spPr>
          <a:xfrm>
            <a:off x="4069732" y="1779705"/>
            <a:ext cx="0" cy="48169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19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E91FC-6283-4B6B-AF4F-D78B5EF9F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Vanduo. Kodėl toks svarbus?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C973C-2139-4A7E-883B-BF967F078D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9912" y="1997475"/>
            <a:ext cx="9814313" cy="497918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lt-LT" sz="3100" dirty="0"/>
              <a:t>Vanduo yra pagrindinis energijos šaltinis organizmo gyvavimui.</a:t>
            </a:r>
          </a:p>
          <a:p>
            <a:pPr algn="just"/>
            <a:r>
              <a:rPr lang="lt-LT" sz="3100" dirty="0"/>
              <a:t>Vanduo padeda ląstelėms atsinaujinti.</a:t>
            </a:r>
          </a:p>
          <a:p>
            <a:pPr algn="just"/>
            <a:r>
              <a:rPr lang="lt-LT" sz="3100" dirty="0"/>
              <a:t>Vandens hidrolitinė savybė padeda išsklaidyti medžiagas į </a:t>
            </a:r>
          </a:p>
          <a:p>
            <a:pPr marL="0" indent="0" algn="just">
              <a:buNone/>
            </a:pPr>
            <a:r>
              <a:rPr lang="lt-LT" sz="3100" dirty="0"/>
              <a:t>pirminius komponentus, yra būtina pasisavinimo gerinimui.</a:t>
            </a:r>
          </a:p>
          <a:p>
            <a:pPr algn="just"/>
            <a:r>
              <a:rPr lang="lt-LT" sz="3100" dirty="0"/>
              <a:t>Vanduo yra kaip “klijai”, suriša ląstelių membranas į visumą.</a:t>
            </a:r>
          </a:p>
          <a:p>
            <a:pPr algn="just"/>
            <a:r>
              <a:rPr lang="lt-LT" sz="3100" dirty="0"/>
              <a:t>Žmogaus virškinimo sistemai.</a:t>
            </a:r>
          </a:p>
          <a:p>
            <a:pPr algn="just"/>
            <a:r>
              <a:rPr lang="lt-LT" sz="3100" dirty="0"/>
              <a:t>Organizmo šilumos procesams reguliuoti </a:t>
            </a:r>
          </a:p>
          <a:p>
            <a:pPr marL="0" indent="0" algn="just">
              <a:buNone/>
            </a:pPr>
            <a:r>
              <a:rPr lang="lt-LT" sz="3100" dirty="0"/>
              <a:t>(saugo nuo perkaitimo).</a:t>
            </a:r>
          </a:p>
          <a:p>
            <a:pPr algn="just"/>
            <a:r>
              <a:rPr lang="lt-LT" sz="3100" dirty="0"/>
              <a:t>Vanduo pašalina iš organizmo nuodingas medžiagas ir medžiagų apykaitos šalutinius produktus.</a:t>
            </a:r>
          </a:p>
          <a:p>
            <a:pPr algn="just"/>
            <a:r>
              <a:rPr lang="lt-LT" sz="3100" dirty="0"/>
              <a:t>Nuo vandens kiekio organizme labiausiai priklauso smegenų, širdies, plaučių ir raumenų veikla.</a:t>
            </a:r>
          </a:p>
          <a:p>
            <a:pPr algn="just"/>
            <a:r>
              <a:rPr lang="lt-LT" sz="3100" dirty="0"/>
              <a:t>Nepakankamas organizmo aprūpinimas vandeniu gali sukelti ląstelių dehidrataciją, suardyti cheminę organizmo pusiausvyrą ir sukelti įvairias ligas.</a:t>
            </a:r>
          </a:p>
          <a:p>
            <a:pPr algn="just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DE06C8-949F-46C2-AE66-A550D17FC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8791" y="0"/>
            <a:ext cx="3323209" cy="485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73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398</Words>
  <Application>Microsoft Office PowerPoint</Application>
  <PresentationFormat>Plačiaekranė</PresentationFormat>
  <Paragraphs>44</Paragraphs>
  <Slides>11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(Body)</vt:lpstr>
      <vt:lpstr>Calibri Light</vt:lpstr>
      <vt:lpstr>Office Theme</vt:lpstr>
      <vt:lpstr>Maitinimo organizavimo bendrieji aspektai</vt:lpstr>
      <vt:lpstr>Tūrinys:</vt:lpstr>
      <vt:lpstr>Maitinimo organizavimas</vt:lpstr>
      <vt:lpstr>Patiekalų/produktų/igredientų dažnumas</vt:lpstr>
      <vt:lpstr>Rekomenduojami ir draudžiami produktai organizuojant vaikų maitinimą</vt:lpstr>
      <vt:lpstr>Sveikatai palanki mityba tai:</vt:lpstr>
      <vt:lpstr>Sveiko patiekalo gamyba</vt:lpstr>
      <vt:lpstr>Patiekalų pavyzdžiai</vt:lpstr>
      <vt:lpstr>Vanduo. Kodėl toks svarbus?</vt:lpstr>
      <vt:lpstr>Ačiū už Jūsų dėmesį</vt:lpstr>
      <vt:lpstr>Gal turite klausimų?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Sveikatai palanki mityba ikimokyklinio ugdymo amžiaus vaikams</dc:title>
  <dc:creator>Asus</dc:creator>
  <cp:lastModifiedBy>Rita Juozapaitiene</cp:lastModifiedBy>
  <cp:revision>48</cp:revision>
  <dcterms:created xsi:type="dcterms:W3CDTF">2021-02-25T08:00:57Z</dcterms:created>
  <dcterms:modified xsi:type="dcterms:W3CDTF">2023-04-19T09:45:33Z</dcterms:modified>
</cp:coreProperties>
</file>